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13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19018" y="9258300"/>
            <a:ext cx="35406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1.gif"/><Relationship Id="rId7" Type="http://schemas.openxmlformats.org/officeDocument/2006/relationships/image" Target="../media/image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1.gif"/><Relationship Id="rId7" Type="http://schemas.openxmlformats.org/officeDocument/2006/relationships/image" Target="../media/image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1.gif"/><Relationship Id="rId5" Type="http://schemas.openxmlformats.org/officeDocument/2006/relationships/image" Target="../media/image3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hyperlink" Target="https://link.aps.org/doi/10.1103/PhysRevD.98.012003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gif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easurement of differential production cross section for high-pT top quarks in proton-proton collisions at 13 TeV…"/>
          <p:cNvSpPr txBox="1"/>
          <p:nvPr/>
        </p:nvSpPr>
        <p:spPr>
          <a:xfrm>
            <a:off x="1136408" y="1517650"/>
            <a:ext cx="10731984" cy="354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Measurement of differential production cross section for high-p</a:t>
            </a:r>
            <a:r>
              <a:rPr baseline="-5999"/>
              <a:t>T</a:t>
            </a:r>
            <a:r>
              <a:t> top quarks in proton-proton collisions at 13 TeV</a:t>
            </a:r>
          </a:p>
          <a:p>
            <a:pPr>
              <a:defRPr sz="40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</a:defRPr>
            </a:pPr>
            <a:r>
              <a:t>(l+jets &amp; hadronic ttbar decay channels)</a:t>
            </a:r>
          </a:p>
        </p:txBody>
      </p:sp>
      <p:sp>
        <p:nvSpPr>
          <p:cNvPr id="138" name="Approval presentation…"/>
          <p:cNvSpPr txBox="1"/>
          <p:nvPr/>
        </p:nvSpPr>
        <p:spPr>
          <a:xfrm>
            <a:off x="425450" y="5616490"/>
            <a:ext cx="12153900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830" defTabSz="457200">
              <a:defRPr b="1" sz="3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Approval presentation</a:t>
            </a:r>
          </a:p>
          <a:p>
            <a:pPr marL="36830" defTabSz="457200">
              <a:defRPr sz="3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10 December 2019</a:t>
            </a:r>
          </a:p>
          <a:p>
            <a:pPr marL="36830" defTabSz="457200">
              <a:defRPr sz="3000">
                <a:solidFill>
                  <a:srgbClr val="18219C"/>
                </a:solidFill>
              </a:defRPr>
            </a:pPr>
          </a:p>
          <a:p>
            <a:pPr marL="36830" defTabSz="457200">
              <a:defRPr sz="2500">
                <a:solidFill>
                  <a:schemeClr val="accent1"/>
                </a:solidFill>
              </a:defRPr>
            </a:pPr>
            <a:r>
              <a:t>(hadronic team)</a:t>
            </a:r>
          </a:p>
          <a:p>
            <a:pPr marL="36830" defTabSz="457200">
              <a:defRPr i="1" sz="2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G. Bakas (NTUA), </a:t>
            </a:r>
            <a:r>
              <a:t>K. Kousouris</a:t>
            </a:r>
            <a:r>
              <a:t>, G. Paspalaki (NCSR Demokritos), G. Tsipolitis,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MassFit_2btag_Nominal_Cut5.pdf" descr="MassFit_2btag_Nominal_Cut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48" y="1760734"/>
            <a:ext cx="5982192" cy="506429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it in SRA"/>
          <p:cNvSpPr txBox="1"/>
          <p:nvPr/>
        </p:nvSpPr>
        <p:spPr>
          <a:xfrm>
            <a:off x="3902736" y="107950"/>
            <a:ext cx="518887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Fit in SR</a:t>
            </a:r>
            <a:r>
              <a:rPr baseline="-5999"/>
              <a:t>A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55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6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9" name="CMS_logo_col.gif" descr="CMS_logo_col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yrforos_hep.png" descr="Pyrforos_he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470139" y="1248745"/>
            <a:ext cx="7342649" cy="5432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62" name="QCDClosure_Boosted_Cut5_mTop.pdf" descr="QCDClosure_Boosted_Cut5_mTop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21892" y="1955772"/>
            <a:ext cx="6156692" cy="390901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MC QCD closure"/>
          <p:cNvSpPr txBox="1"/>
          <p:nvPr/>
        </p:nvSpPr>
        <p:spPr>
          <a:xfrm>
            <a:off x="8307820" y="1571312"/>
            <a:ext cx="2784836" cy="546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/>
                </a:solidFill>
              </a:defRPr>
            </a:lvl1pPr>
          </a:lstStyle>
          <a:p>
            <a:pPr/>
            <a:r>
              <a:t>MC QCD closure</a:t>
            </a:r>
          </a:p>
        </p:txBody>
      </p:sp>
      <p:sp>
        <p:nvSpPr>
          <p:cNvPr id="264" name="Line"/>
          <p:cNvSpPr/>
          <p:nvPr/>
        </p:nvSpPr>
        <p:spPr>
          <a:xfrm>
            <a:off x="5147411" y="1661979"/>
            <a:ext cx="3263622" cy="32636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5" name="paper"/>
          <p:cNvSpPr txBox="1"/>
          <p:nvPr/>
        </p:nvSpPr>
        <p:spPr>
          <a:xfrm>
            <a:off x="1791869" y="2531047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graphicFrame>
        <p:nvGraphicFramePr>
          <p:cNvPr id="266" name="Table"/>
          <p:cNvGraphicFramePr/>
          <p:nvPr/>
        </p:nvGraphicFramePr>
        <p:xfrm>
          <a:off x="741054" y="6799016"/>
          <a:ext cx="7081934" cy="2146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16000"/>
                <a:gridCol w="1003300"/>
                <a:gridCol w="1384300"/>
                <a:gridCol w="1168400"/>
                <a:gridCol w="1529908"/>
              </a:tblGrid>
              <a:tr h="3556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sym typeface="Helvetica"/>
                        </a:rPr>
                        <a:t>Process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sym typeface="Helvetica"/>
                        </a:defRPr>
                      </a:pPr>
                      <a:r>
                        <a:t>SR</a:t>
                      </a:r>
                      <a:r>
                        <a:rPr baseline="-5999"/>
                        <a:t>A</a:t>
                      </a:r>
                      <a:r>
                        <a:t> (pre-fit)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sym typeface="Helvetica"/>
                        </a:defRPr>
                      </a:pPr>
                      <a:r>
                        <a:t>SR</a:t>
                      </a:r>
                      <a:r>
                        <a:rPr baseline="-5999"/>
                        <a:t>A</a:t>
                      </a:r>
                      <a:r>
                        <a:t> (post-fit)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sym typeface="Helvetica"/>
                        </a:rPr>
                        <a:t>SR (pre-fit)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  <a:sym typeface="Helvetica"/>
                        </a:rPr>
                        <a:t>SR (corrected)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ttbar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9853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6685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600">
                          <a:solidFill>
                            <a:schemeClr val="accent5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QCD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5346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4539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2248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1876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single top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VJets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185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185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Data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11145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Helvetica Light"/>
                        </a:rPr>
                        <a:t>6274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37082" y="6339490"/>
            <a:ext cx="4011253" cy="291263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tt = 0.63"/>
          <p:cNvSpPr txBox="1"/>
          <p:nvPr/>
        </p:nvSpPr>
        <p:spPr>
          <a:xfrm>
            <a:off x="2945641" y="8839442"/>
            <a:ext cx="239158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</a:t>
            </a:r>
            <a:r>
              <a:rPr baseline="-5999"/>
              <a:t>tt</a:t>
            </a:r>
            <a:r>
              <a:t> = 0.63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ubstructure properties (before NN cut)"/>
          <p:cNvSpPr txBox="1"/>
          <p:nvPr/>
        </p:nvSpPr>
        <p:spPr>
          <a:xfrm>
            <a:off x="1326521" y="107950"/>
            <a:ext cx="1034130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Substructure properties (before NN cut)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7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5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ataVsMC_Nominal_boosted_jetTau10_Cut0_2btag.pdf" descr="DataVsMC_Nominal_boosted_jetTau10_Cut0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6" y="1528158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ataVsMC_Nominal_boosted_jetTau11_Cut0_2btag.pdf" descr="DataVsMC_Nominal_boosted_jetTau11_Cut0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96" y="5207109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ataVsMC_Nominal_boosted_jetTau20_Cut0_2btag.pdf" descr="DataVsMC_Nominal_boosted_jetTau20_Cut0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39133" y="1528158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ataVsMC_Nominal_boosted_jetTau21_Cut0_2btag.pdf" descr="DataVsMC_Nominal_boosted_jetTau21_Cut0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39133" y="5207109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ataVsMC_Nominal_boosted_jetTau30_Cut0_2btag.pdf" descr="DataVsMC_Nominal_boosted_jetTau30_Cut0_2btag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7370" y="1528158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DataVsMC_Nominal_boosted_jetTau31_Cut0_2btag.pdf" descr="DataVsMC_Nominal_boosted_jetTau31_Cut0_2btag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7370" y="5207109"/>
            <a:ext cx="4064001" cy="341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ubstructure properties (after NN cut)"/>
          <p:cNvSpPr txBox="1"/>
          <p:nvPr/>
        </p:nvSpPr>
        <p:spPr>
          <a:xfrm>
            <a:off x="1531485" y="107950"/>
            <a:ext cx="9931376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Substructure properties (after NN cut)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85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88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ataVsMC_Nominal_boosted_jetTau10_Cut1_2btag.pdf" descr="DataVsMC_Nominal_boosted_jetTau10_Cut1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" y="1529039"/>
            <a:ext cx="4064001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DataVsMC_Nominal_boosted_jetTau11_Cut1_2btag.pdf" descr="DataVsMC_Nominal_boosted_jetTau11_Cut1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8" y="5207000"/>
            <a:ext cx="4064001" cy="3418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ataVsMC_Nominal_boosted_jetTau20_Cut1_2btag.pdf" descr="DataVsMC_Nominal_boosted_jetTau20_Cut1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45000" y="1529039"/>
            <a:ext cx="4064000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ataVsMC_Nominal_boosted_jetTau21_Cut1_2btag.pdf" descr="DataVsMC_Nominal_boosted_jetTau21_Cut1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45000" y="5207000"/>
            <a:ext cx="4064000" cy="3418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DataVsMC_Nominal_boosted_jetTau30_Cut1_2btag.pdf" descr="DataVsMC_Nominal_boosted_jetTau30_Cut1_2btag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90000" y="1529039"/>
            <a:ext cx="4064000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ataVsMC_Nominal_boosted_jetTau31_Cut1_2btag.pdf" descr="DataVsMC_Nominal_boosted_jetTau31_Cut1_2btag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90000" y="5207000"/>
            <a:ext cx="4064000" cy="3418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op kinematic variables"/>
          <p:cNvSpPr txBox="1"/>
          <p:nvPr/>
        </p:nvSpPr>
        <p:spPr>
          <a:xfrm>
            <a:off x="3416068" y="107950"/>
            <a:ext cx="616221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Top kinematic variables</a:t>
            </a:r>
          </a:p>
        </p:txBody>
      </p:sp>
      <p:grpSp>
        <p:nvGrpSpPr>
          <p:cNvPr id="301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99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ataVsMC_Nominal_boosted_jetPt0_Cut1_2btag.pdf" descr="DataVsMC_Nominal_boosted_jetPt0_Cut1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989" y="1173939"/>
            <a:ext cx="4981756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ataVsMC_Nominal_boosted_jetPt1_Cut1_2btag.pdf" descr="DataVsMC_Nominal_boosted_jetPt1_Cut1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00" y="1163425"/>
            <a:ext cx="4981755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ataVsMC_Nominal_boosted_jetY0_Cut1_2btag.pdf" descr="DataVsMC_Nominal_boosted_jetY0_Cut1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5989" y="5382011"/>
            <a:ext cx="4981756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ataVsMC_Nominal_boosted_jetY1_Cut1_2btag.pdf" descr="DataVsMC_Nominal_boosted_jetY1_Cut1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66219" y="5388103"/>
            <a:ext cx="4981756" cy="419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op kinematic variables"/>
          <p:cNvSpPr txBox="1"/>
          <p:nvPr/>
        </p:nvSpPr>
        <p:spPr>
          <a:xfrm>
            <a:off x="3416068" y="107950"/>
            <a:ext cx="616221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Top kinematic variables</a:t>
            </a:r>
          </a:p>
        </p:txBody>
      </p:sp>
      <p:grpSp>
        <p:nvGrpSpPr>
          <p:cNvPr id="31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1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ataVsMC_Nominal_boosted_mJJ_Cut1_2btag.pdf" descr="DataVsMC_Nominal_boosted_mJJ_Cut1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984" y="1298798"/>
            <a:ext cx="4981756" cy="41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ataVsMC_Nominal_boosted_ptJJ_Cut1_2btag.pdf" descr="DataVsMC_Nominal_boosted_ptJJ_Cut1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78896" y="1193800"/>
            <a:ext cx="4981756" cy="419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ataVsMC_Nominal_boosted_yJJ_Cut1_2btag.pdf" descr="DataVsMC_Nominal_boosted_yJJ_Cut1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984" y="5493560"/>
            <a:ext cx="4981756" cy="419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DataVsMC_Nominal_boosted_jetPt0_Cut1_0btag.pdf" descr="DataVsMC_Nominal_boosted_jetPt0_Cut1_0bta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27" y="4930743"/>
            <a:ext cx="5479931" cy="461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QCDClosure_Boosted_Cut1_jetPt0.pdf" descr="QCDClosure_Boosted_Cut1_jetPt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1207" y="1090191"/>
            <a:ext cx="6040756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QCDClosure_Boosted_yield_mJJ.pdf" descr="QCDClosure_Boosted_yield_mJJ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336" y="1322718"/>
            <a:ext cx="5700713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ataVsMC_Nominal_boosted_mJJ_Cut5_0btag.pdf" descr="DataVsMC_Nominal_boosted_mJJ_Cut5_0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703" y="4930743"/>
            <a:ext cx="5479931" cy="461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Validation of the background method"/>
          <p:cNvSpPr txBox="1"/>
          <p:nvPr/>
        </p:nvSpPr>
        <p:spPr>
          <a:xfrm>
            <a:off x="1687336" y="107950"/>
            <a:ext cx="9619674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Validation of the background method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26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0" name="CMS_logo_col.gif" descr="CMS_logo_col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yrforos_hep.png" descr="Pyrforos_he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52373" y="1617147"/>
            <a:ext cx="945574" cy="80010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45871" y="3946328"/>
            <a:ext cx="1571688" cy="62325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sp>
        <p:nvSpPr>
          <p:cNvPr id="334" name="Negligible signal…"/>
          <p:cNvSpPr txBox="1"/>
          <p:nvPr/>
        </p:nvSpPr>
        <p:spPr>
          <a:xfrm>
            <a:off x="4040808" y="6849973"/>
            <a:ext cx="4238614" cy="1016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Negligible signal </a:t>
            </a:r>
          </a:p>
          <a:p>
            <a:pPr>
              <a:defRPr sz="3000"/>
            </a:pPr>
            <a:r>
              <a:t>contamination in 0-btag</a:t>
            </a:r>
          </a:p>
        </p:txBody>
      </p:sp>
      <p:sp>
        <p:nvSpPr>
          <p:cNvPr id="335" name="QCD MC"/>
          <p:cNvSpPr txBox="1"/>
          <p:nvPr/>
        </p:nvSpPr>
        <p:spPr>
          <a:xfrm>
            <a:off x="1447904" y="3352307"/>
            <a:ext cx="19791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QCD MC</a:t>
            </a:r>
          </a:p>
        </p:txBody>
      </p:sp>
      <p:sp>
        <p:nvSpPr>
          <p:cNvPr id="336" name="QCD MC"/>
          <p:cNvSpPr txBox="1"/>
          <p:nvPr/>
        </p:nvSpPr>
        <p:spPr>
          <a:xfrm>
            <a:off x="7904806" y="2652291"/>
            <a:ext cx="19791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QCD MC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rton &amp; Particle levels"/>
          <p:cNvSpPr txBox="1"/>
          <p:nvPr/>
        </p:nvSpPr>
        <p:spPr>
          <a:xfrm>
            <a:off x="3430718" y="107950"/>
            <a:ext cx="613291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Parton &amp; Particle levels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39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42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efficiency of the reco+true selection"/>
          <p:cNvSpPr/>
          <p:nvPr/>
        </p:nvSpPr>
        <p:spPr>
          <a:xfrm>
            <a:off x="2870476" y="5302678"/>
            <a:ext cx="3967560" cy="1580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901" y="7007"/>
                </a:lnTo>
                <a:lnTo>
                  <a:pt x="346" y="7007"/>
                </a:lnTo>
                <a:cubicBezTo>
                  <a:pt x="155" y="7007"/>
                  <a:pt x="0" y="7395"/>
                  <a:pt x="0" y="7874"/>
                </a:cubicBezTo>
                <a:lnTo>
                  <a:pt x="0" y="20732"/>
                </a:lnTo>
                <a:cubicBezTo>
                  <a:pt x="0" y="21212"/>
                  <a:pt x="155" y="21600"/>
                  <a:pt x="346" y="21600"/>
                </a:cubicBezTo>
                <a:lnTo>
                  <a:pt x="17761" y="21600"/>
                </a:lnTo>
                <a:cubicBezTo>
                  <a:pt x="17951" y="21600"/>
                  <a:pt x="18106" y="21212"/>
                  <a:pt x="18106" y="20732"/>
                </a:cubicBezTo>
                <a:lnTo>
                  <a:pt x="18106" y="9664"/>
                </a:lnTo>
                <a:lnTo>
                  <a:pt x="21600" y="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efficiency of the reco+true selection</a:t>
            </a:r>
          </a:p>
        </p:txBody>
      </p:sp>
      <p:sp>
        <p:nvSpPr>
          <p:cNvPr id="346" name="migration matrix"/>
          <p:cNvSpPr/>
          <p:nvPr/>
        </p:nvSpPr>
        <p:spPr>
          <a:xfrm>
            <a:off x="6612707" y="4995894"/>
            <a:ext cx="2508251" cy="1887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93" y="0"/>
                </a:moveTo>
                <a:lnTo>
                  <a:pt x="17099" y="9378"/>
                </a:lnTo>
                <a:lnTo>
                  <a:pt x="547" y="9378"/>
                </a:lnTo>
                <a:cubicBezTo>
                  <a:pt x="245" y="9378"/>
                  <a:pt x="0" y="9704"/>
                  <a:pt x="0" y="10105"/>
                </a:cubicBezTo>
                <a:lnTo>
                  <a:pt x="0" y="20873"/>
                </a:lnTo>
                <a:cubicBezTo>
                  <a:pt x="0" y="21275"/>
                  <a:pt x="245" y="21600"/>
                  <a:pt x="547" y="21600"/>
                </a:cubicBezTo>
                <a:lnTo>
                  <a:pt x="21053" y="21600"/>
                </a:lnTo>
                <a:cubicBezTo>
                  <a:pt x="21355" y="21600"/>
                  <a:pt x="21600" y="21275"/>
                  <a:pt x="21600" y="20873"/>
                </a:cubicBezTo>
                <a:lnTo>
                  <a:pt x="21600" y="10105"/>
                </a:lnTo>
                <a:cubicBezTo>
                  <a:pt x="21600" y="9704"/>
                  <a:pt x="21355" y="9378"/>
                  <a:pt x="21053" y="9378"/>
                </a:cubicBezTo>
                <a:lnTo>
                  <a:pt x="19286" y="9378"/>
                </a:lnTo>
                <a:lnTo>
                  <a:pt x="18193" y="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migration matrix</a:t>
            </a:r>
          </a:p>
        </p:txBody>
      </p:sp>
      <p:sp>
        <p:nvSpPr>
          <p:cNvPr id="347" name="reco efficiency of the reco+true selection"/>
          <p:cNvSpPr/>
          <p:nvPr/>
        </p:nvSpPr>
        <p:spPr>
          <a:xfrm>
            <a:off x="9177381" y="5023278"/>
            <a:ext cx="3325814" cy="186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276" y="0"/>
                </a:moveTo>
                <a:lnTo>
                  <a:pt x="3451" y="9199"/>
                </a:lnTo>
                <a:lnTo>
                  <a:pt x="412" y="9199"/>
                </a:lnTo>
                <a:cubicBezTo>
                  <a:pt x="185" y="9199"/>
                  <a:pt x="0" y="9529"/>
                  <a:pt x="0" y="9936"/>
                </a:cubicBezTo>
                <a:lnTo>
                  <a:pt x="0" y="20863"/>
                </a:lnTo>
                <a:cubicBezTo>
                  <a:pt x="0" y="21270"/>
                  <a:pt x="185" y="21600"/>
                  <a:pt x="412" y="21600"/>
                </a:cubicBezTo>
                <a:lnTo>
                  <a:pt x="21188" y="21600"/>
                </a:lnTo>
                <a:cubicBezTo>
                  <a:pt x="21415" y="21600"/>
                  <a:pt x="21600" y="21270"/>
                  <a:pt x="21600" y="20863"/>
                </a:cubicBezTo>
                <a:lnTo>
                  <a:pt x="21600" y="9936"/>
                </a:lnTo>
                <a:cubicBezTo>
                  <a:pt x="21600" y="9529"/>
                  <a:pt x="21415" y="9199"/>
                  <a:pt x="21188" y="9199"/>
                </a:cubicBezTo>
                <a:lnTo>
                  <a:pt x="5101" y="9199"/>
                </a:lnTo>
                <a:lnTo>
                  <a:pt x="4276" y="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chemeClr val="accent1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reco efficiency of the reco+true selection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2366" y="1520939"/>
            <a:ext cx="4720068" cy="262611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nfolding: simple response matrix inversion w/o regularisation"/>
          <p:cNvSpPr txBox="1"/>
          <p:nvPr/>
        </p:nvSpPr>
        <p:spPr>
          <a:xfrm>
            <a:off x="1044965" y="7602233"/>
            <a:ext cx="10914870" cy="6212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Unfolding: simple response matrix inversion w/o regularisation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44344" y="3869066"/>
            <a:ext cx="8011512" cy="167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21749" y="2165979"/>
            <a:ext cx="3705351" cy="224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148853" y="2170070"/>
            <a:ext cx="4067270" cy="17581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Parton"/>
          <p:cNvSpPr txBox="1"/>
          <p:nvPr/>
        </p:nvSpPr>
        <p:spPr>
          <a:xfrm>
            <a:off x="1350715" y="1429030"/>
            <a:ext cx="16634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Parton</a:t>
            </a:r>
          </a:p>
        </p:txBody>
      </p:sp>
      <p:sp>
        <p:nvSpPr>
          <p:cNvPr id="354" name="Particle…"/>
          <p:cNvSpPr txBox="1"/>
          <p:nvPr/>
        </p:nvSpPr>
        <p:spPr>
          <a:xfrm>
            <a:off x="9024503" y="1163425"/>
            <a:ext cx="329984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Particle</a:t>
            </a:r>
          </a:p>
          <a:p>
            <a:pPr>
              <a:defRPr sz="2000"/>
            </a:pPr>
            <a:r>
              <a:t>top candidates: AK8 genjets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Efficiency_Parton_jetPt0.pdf" descr="Efficiency_Parton_jetPt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3402" y="1173939"/>
            <a:ext cx="5261619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Efficiency_Gen_jetPt0.pdf" descr="Efficiency_Gen_jetPt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349" y="1173939"/>
            <a:ext cx="5261619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rticleLevelPurity_jetEta.pdf" descr="ParticleLevelPurity_jetEt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1890" y="5591175"/>
            <a:ext cx="5752786" cy="368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rticleLevelPurity_jetPt.pdf" descr="ParticleLevelPurity_jetP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6765" y="5549158"/>
            <a:ext cx="5752786" cy="3683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Fractions of particle &amp; parton level definitions"/>
          <p:cNvSpPr txBox="1"/>
          <p:nvPr/>
        </p:nvSpPr>
        <p:spPr>
          <a:xfrm>
            <a:off x="914887" y="107950"/>
            <a:ext cx="1205357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Fractions of particle &amp; parton level definitions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6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64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5" name="CMS_logo_col.gif" descr="CMS_logo_col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yrforos_hep.png" descr="Pyrforos_he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Particle to parton matching efficiency"/>
          <p:cNvSpPr txBox="1"/>
          <p:nvPr/>
        </p:nvSpPr>
        <p:spPr>
          <a:xfrm>
            <a:off x="4777554" y="7521795"/>
            <a:ext cx="4308386" cy="99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Particle to parton matching efficiency</a:t>
            </a:r>
          </a:p>
        </p:txBody>
      </p:sp>
      <p:sp>
        <p:nvSpPr>
          <p:cNvPr id="368" name="f1: fraction of reco events in the reco+parton/particle  phase space"/>
          <p:cNvSpPr/>
          <p:nvPr/>
        </p:nvSpPr>
        <p:spPr>
          <a:xfrm>
            <a:off x="9568155" y="1710466"/>
            <a:ext cx="2750742" cy="1443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05" y="0"/>
                </a:moveTo>
                <a:lnTo>
                  <a:pt x="3908" y="6016"/>
                </a:lnTo>
                <a:lnTo>
                  <a:pt x="499" y="6016"/>
                </a:lnTo>
                <a:cubicBezTo>
                  <a:pt x="223" y="6016"/>
                  <a:pt x="0" y="6442"/>
                  <a:pt x="0" y="6966"/>
                </a:cubicBezTo>
                <a:lnTo>
                  <a:pt x="0" y="20650"/>
                </a:lnTo>
                <a:cubicBezTo>
                  <a:pt x="0" y="21175"/>
                  <a:pt x="223" y="21600"/>
                  <a:pt x="499" y="21600"/>
                </a:cubicBezTo>
                <a:lnTo>
                  <a:pt x="21101" y="21600"/>
                </a:lnTo>
                <a:cubicBezTo>
                  <a:pt x="21377" y="21600"/>
                  <a:pt x="21600" y="21175"/>
                  <a:pt x="21600" y="20650"/>
                </a:cubicBezTo>
                <a:lnTo>
                  <a:pt x="21600" y="6966"/>
                </a:lnTo>
                <a:cubicBezTo>
                  <a:pt x="21600" y="6442"/>
                  <a:pt x="21377" y="6016"/>
                  <a:pt x="21101" y="6016"/>
                </a:cubicBezTo>
                <a:lnTo>
                  <a:pt x="5899" y="6016"/>
                </a:lnTo>
                <a:lnTo>
                  <a:pt x="4905" y="0"/>
                </a:ln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f</a:t>
            </a:r>
            <a:r>
              <a:rPr baseline="-5999"/>
              <a:t>1</a:t>
            </a:r>
            <a:r>
              <a:t>: fraction of reco events in the reco+parton/particle  phase space</a:t>
            </a:r>
          </a:p>
        </p:txBody>
      </p:sp>
      <p:sp>
        <p:nvSpPr>
          <p:cNvPr id="369" name="f2: fraction of parton/particle events in the reco+parton/particle  phase space"/>
          <p:cNvSpPr/>
          <p:nvPr/>
        </p:nvSpPr>
        <p:spPr>
          <a:xfrm>
            <a:off x="9740972" y="3229995"/>
            <a:ext cx="3130551" cy="1527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" y="0"/>
                </a:moveTo>
                <a:cubicBezTo>
                  <a:pt x="196" y="0"/>
                  <a:pt x="0" y="402"/>
                  <a:pt x="0" y="898"/>
                </a:cubicBezTo>
                <a:lnTo>
                  <a:pt x="0" y="15883"/>
                </a:lnTo>
                <a:cubicBezTo>
                  <a:pt x="0" y="16379"/>
                  <a:pt x="196" y="16781"/>
                  <a:pt x="438" y="16781"/>
                </a:cubicBezTo>
                <a:lnTo>
                  <a:pt x="1564" y="16781"/>
                </a:lnTo>
                <a:lnTo>
                  <a:pt x="2440" y="21600"/>
                </a:lnTo>
                <a:lnTo>
                  <a:pt x="3316" y="16781"/>
                </a:lnTo>
                <a:lnTo>
                  <a:pt x="21162" y="16781"/>
                </a:lnTo>
                <a:cubicBezTo>
                  <a:pt x="21404" y="16781"/>
                  <a:pt x="21600" y="16379"/>
                  <a:pt x="21600" y="15883"/>
                </a:cubicBezTo>
                <a:lnTo>
                  <a:pt x="21600" y="898"/>
                </a:lnTo>
                <a:cubicBezTo>
                  <a:pt x="21600" y="402"/>
                  <a:pt x="21404" y="0"/>
                  <a:pt x="21162" y="0"/>
                </a:cubicBezTo>
                <a:lnTo>
                  <a:pt x="438" y="0"/>
                </a:ln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f</a:t>
            </a:r>
            <a:r>
              <a:rPr baseline="-5999"/>
              <a:t>2</a:t>
            </a:r>
            <a:r>
              <a:t>: fraction of parton/particle events in the reco+parton/particle  phase space</a:t>
            </a:r>
          </a:p>
        </p:txBody>
      </p:sp>
      <p:sp>
        <p:nvSpPr>
          <p:cNvPr id="370" name="paper"/>
          <p:cNvSpPr txBox="1"/>
          <p:nvPr/>
        </p:nvSpPr>
        <p:spPr>
          <a:xfrm>
            <a:off x="3531842" y="3431033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sp>
        <p:nvSpPr>
          <p:cNvPr id="371" name="paper"/>
          <p:cNvSpPr txBox="1"/>
          <p:nvPr/>
        </p:nvSpPr>
        <p:spPr>
          <a:xfrm>
            <a:off x="8556766" y="3431033"/>
            <a:ext cx="1094892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RspNormY_jetPt0Parton.pdf" descr="RspNormY_jetPt0Part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966" y="12573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RspNormY_jetPt0Gen.pdf" descr="RspNormY_jetPt0Ge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6786" y="1257300"/>
            <a:ext cx="4790621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Migration matrices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Migration matrices</a:t>
            </a:r>
          </a:p>
        </p:txBody>
      </p:sp>
      <p:grpSp>
        <p:nvGrpSpPr>
          <p:cNvPr id="378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76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79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0" name="CMS_logo_col.gif" descr="CMS_logo_col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RspNormY_mJJGen.pdf" descr="RspNormY_mJJGen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1796" y="5295900"/>
            <a:ext cx="4800601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RspNormY_mJJParton.pdf" descr="RspNormY_mJJParton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976" y="5295900"/>
            <a:ext cx="4800601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ystematic uncertainties"/>
          <p:cNvSpPr txBox="1"/>
          <p:nvPr/>
        </p:nvSpPr>
        <p:spPr>
          <a:xfrm>
            <a:off x="3279192" y="107950"/>
            <a:ext cx="643596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Systematic uncertainties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87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0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wo categories:…"/>
          <p:cNvSpPr txBox="1"/>
          <p:nvPr/>
        </p:nvSpPr>
        <p:spPr>
          <a:xfrm>
            <a:off x="110258" y="1192989"/>
            <a:ext cx="12784285" cy="886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2000" u="sng">
                <a:latin typeface="Helvetica"/>
                <a:ea typeface="Helvetica"/>
                <a:cs typeface="Helvetica"/>
                <a:sym typeface="Helvetica"/>
              </a:defRPr>
            </a:pPr>
            <a:r>
              <a:t>Two categories: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Experimental</a:t>
            </a:r>
            <a:r>
              <a:t>: object performance between data and simulation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2"/>
                </a:solidFill>
              </a:rPr>
              <a:t>Theoretical</a:t>
            </a:r>
            <a:r>
              <a:t>: related to the simulation itself(acceptance, efficiency, migration matrix)</a:t>
            </a:r>
          </a:p>
          <a:p>
            <a:pPr algn="l">
              <a:defRPr sz="2000"/>
            </a:pPr>
          </a:p>
          <a:p>
            <a:pPr algn="l">
              <a:defRPr sz="2000" u="sng">
                <a:solidFill>
                  <a:schemeClr val="accent5"/>
                </a:solidFill>
              </a:defRPr>
            </a:pPr>
            <a:r>
              <a:t>Experimental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QCD bkg prediction</a:t>
            </a:r>
            <a:endParaRPr>
              <a:solidFill>
                <a:schemeClr val="accent5"/>
              </a:solidFill>
            </a:endParaRP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Jet Energy Scale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Jet Energy Resolution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Subjet b-tagging efficiency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Pileup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Trigger</a:t>
            </a:r>
          </a:p>
          <a:p>
            <a:pPr lvl="1" marL="1034142" indent="-272142" algn="l">
              <a:buSzPct val="171000"/>
              <a:buChar char="•"/>
              <a:defRPr sz="2000"/>
            </a:pPr>
            <a:r>
              <a:rPr>
                <a:solidFill>
                  <a:schemeClr val="accent5"/>
                </a:solidFill>
              </a:rPr>
              <a:t>Luminosity</a:t>
            </a:r>
          </a:p>
          <a:p>
            <a:pPr algn="l">
              <a:defRPr sz="2000"/>
            </a:pPr>
          </a:p>
          <a:p>
            <a:pPr algn="l">
              <a:defRPr sz="2000" u="sng"/>
            </a:pPr>
            <a:r>
              <a:rPr>
                <a:solidFill>
                  <a:schemeClr val="accent2"/>
                </a:solidFill>
              </a:rPr>
              <a:t>Theoretical:</a:t>
            </a:r>
            <a:r>
              <a:rPr u="none"/>
              <a:t> Divided into 2 groups</a:t>
            </a:r>
            <a:endParaRPr u="none"/>
          </a:p>
          <a:p>
            <a:pPr lvl="1" marL="987777" indent="-352777" algn="l">
              <a:buSzPct val="100000"/>
              <a:buAutoNum type="arabicPeriod" startAt="1"/>
              <a:defRPr sz="2000" u="sng"/>
            </a:pPr>
            <a:r>
              <a:rPr u="none"/>
              <a:t>Matrix element of the hard process (variations of LHE event weights stored in nominal MC)</a:t>
            </a:r>
            <a:endParaRPr u="none"/>
          </a:p>
          <a:p>
            <a:pPr lvl="1" marL="987777" indent="-352777" algn="l">
              <a:buSzPct val="100000"/>
              <a:buAutoNum type="arabicPeriod" startAt="1"/>
              <a:defRPr sz="2000" u="sng"/>
            </a:pPr>
            <a:r>
              <a:rPr u="none"/>
              <a:t>Modelling of the parton shower and the underlying event (dedicated, alternative MC samples)</a:t>
            </a:r>
            <a:endParaRPr u="none"/>
          </a:p>
          <a:p>
            <a:pPr algn="l">
              <a:defRPr sz="2000" u="sng"/>
            </a:pP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Parton Distribution Functions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Renormalisation and factorisation scales: 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Strong coupling constant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Final State Radiation (FSR): </a:t>
            </a:r>
            <a:r>
              <a:rPr u="none">
                <a:solidFill>
                  <a:srgbClr val="000000"/>
                </a:solidFill>
              </a:rPr>
              <a:t>in situ constrained 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Initial State Radiation (ISR)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Matrix Element-Parton showering matching  </a:t>
            </a:r>
            <a:endParaRPr u="none"/>
          </a:p>
          <a:p>
            <a:pPr lvl="1" marL="1034142" indent="-272142" algn="l">
              <a:buSzPct val="171000"/>
              <a:buChar char="•"/>
              <a:defRPr sz="2000" u="sng">
                <a:solidFill>
                  <a:schemeClr val="accent2"/>
                </a:solidFill>
              </a:defRPr>
            </a:pPr>
            <a:r>
              <a:rPr u="none"/>
              <a:t>Underlying event tune</a:t>
            </a:r>
          </a:p>
          <a:p>
            <a:pPr algn="l">
              <a:defRPr sz="2000"/>
            </a:pPr>
          </a:p>
          <a:p>
            <a:pPr algn="l">
              <a:defRPr sz="2000"/>
            </a:pPr>
          </a:p>
          <a:p>
            <a:pPr algn="l">
              <a:defRPr sz="2000"/>
            </a:pPr>
          </a:p>
          <a:p>
            <a:pPr algn="l">
              <a:defRPr sz="2000"/>
            </a:pPr>
          </a:p>
          <a:p>
            <a:pPr algn="l"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ocumentation"/>
          <p:cNvSpPr txBox="1"/>
          <p:nvPr/>
        </p:nvSpPr>
        <p:spPr>
          <a:xfrm>
            <a:off x="4496979" y="107950"/>
            <a:ext cx="4000389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Documentation</a:t>
            </a:r>
          </a:p>
        </p:txBody>
      </p:sp>
      <p:grpSp>
        <p:nvGrpSpPr>
          <p:cNvPr id="14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14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5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AN-2017/149"/>
          <p:cNvSpPr txBox="1"/>
          <p:nvPr/>
        </p:nvSpPr>
        <p:spPr>
          <a:xfrm>
            <a:off x="2126412" y="7581152"/>
            <a:ext cx="33998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AN-2017/149</a:t>
            </a:r>
          </a:p>
        </p:txBody>
      </p:sp>
      <p:sp>
        <p:nvSpPr>
          <p:cNvPr id="148" name="TOP-18-013"/>
          <p:cNvSpPr txBox="1"/>
          <p:nvPr/>
        </p:nvSpPr>
        <p:spPr>
          <a:xfrm>
            <a:off x="7652760" y="7581152"/>
            <a:ext cx="30513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TOP-18-013</a:t>
            </a:r>
          </a:p>
        </p:txBody>
      </p:sp>
      <p:sp>
        <p:nvSpPr>
          <p:cNvPr id="149" name="https://twiki.cern.ch/twiki/bin/viewauth/CMS/TOP18013"/>
          <p:cNvSpPr txBox="1"/>
          <p:nvPr/>
        </p:nvSpPr>
        <p:spPr>
          <a:xfrm>
            <a:off x="1462391" y="8355086"/>
            <a:ext cx="1008001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https://twiki.cern.ch/twiki/bin/viewauth/CMS/TOP18013</a:t>
            </a:r>
          </a:p>
        </p:txBody>
      </p:sp>
      <p:pic>
        <p:nvPicPr>
          <p:cNvPr id="150" name="AN2017_149_v9.pdf" descr="AN2017_149_v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7284" y="1267980"/>
            <a:ext cx="4838124" cy="626110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151" name="TOP-18-013-paper-v16.pdf" descr="TOP-18-013-paper-v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64932" y="1267980"/>
            <a:ext cx="4427043" cy="6261101"/>
          </a:xfrm>
          <a:prstGeom prst="rect">
            <a:avLst/>
          </a:prstGeom>
          <a:ln w="254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n situ constraint of the FSR uncertainty"/>
          <p:cNvSpPr txBox="1"/>
          <p:nvPr/>
        </p:nvSpPr>
        <p:spPr>
          <a:xfrm>
            <a:off x="1315359" y="107950"/>
            <a:ext cx="10363629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In situ constraint of the FSR uncertainty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396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399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fitmTop.pdf" descr="fitmTo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990" y="1841377"/>
            <a:ext cx="5715001" cy="3658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fitmva.pdf" descr="fitmv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2900" y="1841377"/>
            <a:ext cx="5715001" cy="3658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ullsmTop.pdf" descr="PullsmTop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0990" y="5597463"/>
            <a:ext cx="5715001" cy="3658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SignalShapemva.pdf" descr="SignalShapemva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22900" y="5620782"/>
            <a:ext cx="5715001" cy="36588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Oval"/>
          <p:cNvSpPr/>
          <p:nvPr/>
        </p:nvSpPr>
        <p:spPr>
          <a:xfrm>
            <a:off x="2276039" y="6890314"/>
            <a:ext cx="381001" cy="796453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Fit suggests scale down with 0.25, we use 0.3"/>
          <p:cNvSpPr txBox="1"/>
          <p:nvPr/>
        </p:nvSpPr>
        <p:spPr>
          <a:xfrm>
            <a:off x="1908005" y="5424348"/>
            <a:ext cx="3217329" cy="1206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Fit suggests scale down with 0.25, we use 0.3</a:t>
            </a:r>
          </a:p>
        </p:txBody>
      </p:sp>
      <p:sp>
        <p:nvSpPr>
          <p:cNvPr id="408" name="Template fits with Combine"/>
          <p:cNvSpPr txBox="1"/>
          <p:nvPr/>
        </p:nvSpPr>
        <p:spPr>
          <a:xfrm>
            <a:off x="4286597" y="1079885"/>
            <a:ext cx="4431606" cy="99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i="0"/>
              <a:t>Template fits with</a:t>
            </a:r>
            <a:r>
              <a:t> Combine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Uncertainties vs leading top pT"/>
          <p:cNvSpPr txBox="1"/>
          <p:nvPr/>
        </p:nvSpPr>
        <p:spPr>
          <a:xfrm>
            <a:off x="2496775" y="107950"/>
            <a:ext cx="800079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Uncertainties vs leading top p</a:t>
            </a:r>
            <a:r>
              <a:rPr baseline="-5999"/>
              <a:t>T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1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14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5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18" name="Systematics_Gen_jetPt0_NORM.pdf" descr="Systematics_Gen_jetPt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6127" y="5269242"/>
            <a:ext cx="479062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Systematics_Gen_jetPt0.pdf" descr="Systematics_Gen_jetPt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976" y="5269242"/>
            <a:ext cx="479062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Systematics_Parton_jetPt0_NORM.pdf" descr="Systematics_Parton_jetPt0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6127" y="1275539"/>
            <a:ext cx="479062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Systematics_Parton_jetPt0.pdf" descr="Systematics_Parton_jetPt0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7976" y="1275539"/>
            <a:ext cx="4790621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Uncertainties vs leading top |y|"/>
          <p:cNvSpPr txBox="1"/>
          <p:nvPr/>
        </p:nvSpPr>
        <p:spPr>
          <a:xfrm>
            <a:off x="2325948" y="107950"/>
            <a:ext cx="834245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Uncertainties vs leading top |y|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24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27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31" name="Systematics_Gen_jetY0_NORM.pdf" descr="Systematics_Gen_jetY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0" y="52705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ystematics_Gen_jetY0.pdf" descr="Systematics_Gen_jetY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0000" y="52705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Systematics_Parton_jetY0_NORM.pdf" descr="Systematics_Parton_jetY0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0000" y="12700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Systematics_Parton_jetY0.pdf" descr="Systematics_Parton_jetY0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000" y="1270000"/>
            <a:ext cx="4790620" cy="40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sults (parton, top pT)"/>
          <p:cNvSpPr txBox="1"/>
          <p:nvPr/>
        </p:nvSpPr>
        <p:spPr>
          <a:xfrm>
            <a:off x="3432578" y="107950"/>
            <a:ext cx="612919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Results (parton, top p</a:t>
            </a:r>
            <a:r>
              <a:rPr baseline="-5999"/>
              <a:t>T</a:t>
            </a:r>
            <a:r>
              <a:t>)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37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1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44" name="CrossSection_Parton_jetPt0_Norm.pdf" descr="CrossSection_Parton_jetPt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5192" y="1275539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CrossSection_Parton_jetPt0.pdf" descr="CrossSection_Parton_jetPt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5472" y="1275539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CrossSection_Parton_jetPt1_Norm.pdf" descr="CrossSection_Parton_jetPt1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5192" y="5270954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CrossSection_Parton_jetPt1.pdf" descr="CrossSection_Parton_jetPt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5472" y="5270954"/>
            <a:ext cx="4800601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esults (particle, top pT)"/>
          <p:cNvSpPr txBox="1"/>
          <p:nvPr/>
        </p:nvSpPr>
        <p:spPr>
          <a:xfrm>
            <a:off x="3278960" y="107950"/>
            <a:ext cx="643642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Results (particle, top p</a:t>
            </a:r>
            <a:r>
              <a:rPr baseline="-5999"/>
              <a:t>T</a:t>
            </a:r>
            <a:r>
              <a:t>)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50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1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53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57" name="CrossSection_Gen_jetPt0_Norm.pdf" descr="CrossSection_Gen_jetPt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5788" y="1272293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CrossSection_Gen_jetPt0.pdf" descr="CrossSection_Gen_jetPt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0276" y="1272293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CrossSection_Gen_jetPt1_Norm.pdf" descr="CrossSection_Gen_jetPt1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45788" y="5269547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CrossSection_Gen_jetPt1.pdf" descr="CrossSection_Gen_jetPt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30276" y="5269547"/>
            <a:ext cx="4800601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sults (parton, top |y|)"/>
          <p:cNvSpPr txBox="1"/>
          <p:nvPr/>
        </p:nvSpPr>
        <p:spPr>
          <a:xfrm>
            <a:off x="3261751" y="107950"/>
            <a:ext cx="6470844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Results (parton, top |y|)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63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66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6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70" name="CrossSection_Parton_jetY0_Norm.pdf" descr="CrossSection_Parton_jetY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0000" y="1265708"/>
            <a:ext cx="48006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CrossSection_Parton_jetY0.pdf" descr="CrossSection_Parton_jetY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874" y="1265708"/>
            <a:ext cx="48006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CrossSection_Parton_jetY1_Norm.pdf" descr="CrossSection_Parton_jetY1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0000" y="5269958"/>
            <a:ext cx="48006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CrossSection_Parton_jetY1.pdf" descr="CrossSection_Parton_jetY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7874" y="5269958"/>
            <a:ext cx="4800601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sults (particle, top |y|)"/>
          <p:cNvSpPr txBox="1"/>
          <p:nvPr/>
        </p:nvSpPr>
        <p:spPr>
          <a:xfrm>
            <a:off x="3108133" y="107950"/>
            <a:ext cx="677808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Results (particle, top |y|)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76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7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79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83" name="CrossSection_Gen_jetY0_Norm.pdf" descr="CrossSection_Gen_jetY0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0000" y="1271406"/>
            <a:ext cx="48006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CrossSection_Gen_jetY0.pdf" descr="CrossSection_Gen_jetY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000" y="1271406"/>
            <a:ext cx="48006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CrossSection_Gen_jetY1_Norm.pdf" descr="CrossSection_Gen_jetY1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0000" y="5269650"/>
            <a:ext cx="48006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CrossSection_Gen_jetY1.pdf" descr="CrossSection_Gen_jetY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000" y="5269650"/>
            <a:ext cx="4800600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sults (parton, mtt, ytt, pT,tt)"/>
          <p:cNvSpPr txBox="1"/>
          <p:nvPr/>
        </p:nvSpPr>
        <p:spPr>
          <a:xfrm>
            <a:off x="2692856" y="107950"/>
            <a:ext cx="760863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Results (parton, m</a:t>
            </a:r>
            <a:r>
              <a:rPr baseline="-5999"/>
              <a:t>tt</a:t>
            </a:r>
            <a:r>
              <a:t>, y</a:t>
            </a:r>
            <a:r>
              <a:rPr baseline="-5999"/>
              <a:t>tt</a:t>
            </a:r>
            <a:r>
              <a:t>, p</a:t>
            </a:r>
            <a:r>
              <a:rPr baseline="-5999"/>
              <a:t>T,tt</a:t>
            </a:r>
            <a:r>
              <a:t>)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489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0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492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496" name="CrossSection_Parton_mJJ_Norm.pdf" descr="CrossSection_Parton_mJJ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971" y="5582243"/>
            <a:ext cx="4191001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CrossSection_Parton_mJJ.pdf" descr="CrossSection_Parton_mJJ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71" y="1656539"/>
            <a:ext cx="4191001" cy="3555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CrossSection_Parton_ptJJ_Norm.pdf" descr="CrossSection_Parton_ptJJ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5150" y="5582243"/>
            <a:ext cx="4191001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CrossSection_Parton_ptJJ.pdf" descr="CrossSection_Parton_ptJJ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5150" y="1656539"/>
            <a:ext cx="4191001" cy="3555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CrossSection_Parton_yJJ_Norm.pdf" descr="CrossSection_Parton_yJJ_Norm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32272" y="5582243"/>
            <a:ext cx="4191001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CrossSection_Parton_yJJ.pdf" descr="CrossSection_Parton_yJJ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32272" y="1656539"/>
            <a:ext cx="4191001" cy="3555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sults (particle, mtt, ytt, pT,tt)"/>
          <p:cNvSpPr txBox="1"/>
          <p:nvPr/>
        </p:nvSpPr>
        <p:spPr>
          <a:xfrm>
            <a:off x="2539237" y="107950"/>
            <a:ext cx="791587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Results (particle, m</a:t>
            </a:r>
            <a:r>
              <a:rPr baseline="-5999"/>
              <a:t>tt</a:t>
            </a:r>
            <a:r>
              <a:t>, y</a:t>
            </a:r>
            <a:r>
              <a:rPr baseline="-5999"/>
              <a:t>tt</a:t>
            </a:r>
            <a:r>
              <a:t>, p</a:t>
            </a:r>
            <a:r>
              <a:rPr baseline="-5999"/>
              <a:t>T,tt</a:t>
            </a:r>
            <a:r>
              <a:t>)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04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07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paper"/>
          <p:cNvSpPr txBox="1"/>
          <p:nvPr/>
        </p:nvSpPr>
        <p:spPr>
          <a:xfrm>
            <a:off x="10821730" y="215899"/>
            <a:ext cx="1094893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  <p:pic>
        <p:nvPicPr>
          <p:cNvPr id="511" name="CrossSection_Gen_mJJ_Norm.pdf" descr="CrossSection_Gen_mJJ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588000"/>
            <a:ext cx="4191000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CrossSection_Gen_mJJ.pdf" descr="CrossSection_Gen_mJJ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651000"/>
            <a:ext cx="4191000" cy="355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CrossSection_Gen_ptJJ_Norm.pdf" descr="CrossSection_Gen_ptJJ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8000" y="5588000"/>
            <a:ext cx="4191000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CrossSection_Gen_ptJJ.pdf" descr="CrossSection_Gen_ptJJ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8000" y="1651000"/>
            <a:ext cx="4191000" cy="355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CrossSection_Gen_yJJ_Norm.pdf" descr="CrossSection_Gen_yJJ_Norm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36000" y="5588000"/>
            <a:ext cx="4191000" cy="354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CrossSection_Gen_yJJ.pdf" descr="CrossSection_Gen_yJJ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36000" y="1651000"/>
            <a:ext cx="4191000" cy="3555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ummary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Summary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19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0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22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2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we have performed a measurement of differential ttbar cross section with boosted top quarks in the hadronic channel…"/>
          <p:cNvSpPr txBox="1"/>
          <p:nvPr/>
        </p:nvSpPr>
        <p:spPr>
          <a:xfrm>
            <a:off x="119819" y="1615669"/>
            <a:ext cx="12765162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buSzPct val="100000"/>
              <a:buChar char="✦"/>
              <a:defRPr sz="3000">
                <a:solidFill>
                  <a:schemeClr val="accent1"/>
                </a:solidFill>
              </a:defRPr>
            </a:pPr>
            <a:r>
              <a:t> we have performed a measurement of differential ttbar cross section with boosted top quarks in the hadronic channel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2016 data, 35.9 fb</a:t>
            </a:r>
            <a:r>
              <a:rPr baseline="31999"/>
              <a:t>−1</a:t>
            </a:r>
            <a:endParaRPr baseline="31999"/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highest reach so far: 1.5 TeV in top p</a:t>
            </a:r>
            <a:r>
              <a:rPr baseline="-5999"/>
              <a:t>T</a:t>
            </a:r>
            <a:r>
              <a:t> and 4 TeV in m</a:t>
            </a:r>
            <a:r>
              <a:rPr baseline="-5999"/>
              <a:t>tt</a:t>
            </a:r>
          </a:p>
          <a:p>
            <a:pPr marL="228600" indent="-228600" algn="l">
              <a:buSzPct val="100000"/>
              <a:buChar char="✦"/>
              <a:defRPr sz="3000">
                <a:solidFill>
                  <a:schemeClr val="accent1"/>
                </a:solidFill>
              </a:defRPr>
            </a:pPr>
            <a:r>
              <a:t> seven observables: leading &amp; subleading top p</a:t>
            </a:r>
            <a:r>
              <a:rPr baseline="-5999"/>
              <a:t>T</a:t>
            </a:r>
            <a:r>
              <a:t> &amp; |y|, m</a:t>
            </a:r>
            <a:r>
              <a:rPr baseline="-5999"/>
              <a:t>tt</a:t>
            </a:r>
            <a:r>
              <a:t>, p</a:t>
            </a:r>
            <a:r>
              <a:rPr baseline="-5999"/>
              <a:t>t,TT</a:t>
            </a:r>
            <a:r>
              <a:t>, y</a:t>
            </a:r>
            <a:r>
              <a:rPr baseline="-5999"/>
              <a:t>TT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parton &amp; particle level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absolute &amp; normalised cross sections</a:t>
            </a:r>
          </a:p>
          <a:p>
            <a:pPr marL="228600" indent="-228600" algn="l">
              <a:buSzPct val="100000"/>
              <a:buChar char="✦"/>
              <a:defRPr sz="3000">
                <a:solidFill>
                  <a:schemeClr val="accent1"/>
                </a:solidFill>
              </a:defRPr>
            </a:pPr>
            <a:r>
              <a:t> results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comparison with MC models: </a:t>
            </a:r>
            <a:r>
              <a:rPr>
                <a:solidFill>
                  <a:schemeClr val="accent5"/>
                </a:solidFill>
              </a:rPr>
              <a:t>Powheg+Pythia8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Powheg+Herwig++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aMC@NLO+Pythia8</a:t>
            </a:r>
            <a:endParaRPr>
              <a:solidFill>
                <a:schemeClr val="accent1"/>
              </a:solidFill>
            </a:endParaRPr>
          </a:p>
          <a:p>
            <a:pPr lvl="2" marL="914400" indent="-228600" algn="l">
              <a:buSzPct val="100000"/>
              <a:buChar char="-"/>
              <a:defRPr sz="3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awaiting for NNLO calculations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shapes overall compatible with theory</a:t>
            </a:r>
          </a:p>
          <a:p>
            <a:pPr lvl="2" marL="914400" indent="-228600" algn="l">
              <a:buSzPct val="100000"/>
              <a:buChar char="-"/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pPr>
            <a:r>
              <a:t>no top p</a:t>
            </a:r>
            <a:r>
              <a:rPr baseline="-5999"/>
              <a:t>T</a:t>
            </a:r>
            <a:r>
              <a:t> slope</a:t>
            </a:r>
          </a:p>
          <a:p>
            <a:pPr lvl="1" marL="571500" indent="-228600" algn="l">
              <a:buSzPct val="100000"/>
              <a:buChar char="-"/>
              <a:defRPr sz="3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overall shift of the order of 40% in the total cross section (Powheg+Pythia8 shows the largest discrepancy) </a:t>
            </a:r>
          </a:p>
          <a:p>
            <a:pPr marL="228600" indent="-228600" algn="l">
              <a:buSzPct val="100000"/>
              <a:buChar char="✦"/>
              <a:defRPr sz="3000">
                <a:solidFill>
                  <a:schemeClr val="accent1"/>
                </a:solidFill>
              </a:defRPr>
            </a:pPr>
            <a:r>
              <a:t> we seek the approval of TOP-18-013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nalysis overview"/>
          <p:cNvSpPr txBox="1"/>
          <p:nvPr/>
        </p:nvSpPr>
        <p:spPr>
          <a:xfrm>
            <a:off x="4190997" y="107950"/>
            <a:ext cx="461235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Analysis overview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154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2016 dataset…"/>
          <p:cNvSpPr txBox="1"/>
          <p:nvPr/>
        </p:nvSpPr>
        <p:spPr>
          <a:xfrm>
            <a:off x="535340" y="1327150"/>
            <a:ext cx="11934120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125000"/>
              <a:buFont typeface="Bookman Old Style"/>
              <a:buChar char="-"/>
              <a:defRPr b="1" sz="2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2016 dataset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very well understood (calibrations, scale factors, etc)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4"/>
                </a:solidFill>
              </a:defRPr>
            </a:pPr>
            <a:r>
              <a:t> working on the legacy measurement with full Run II dataset but it will take ~1 year to reach same level of maturity </a:t>
            </a:r>
          </a:p>
          <a:p>
            <a:pPr algn="l">
              <a:buSzPct val="125000"/>
              <a:buFont typeface="Bookman Old Style"/>
              <a:buChar char="-"/>
              <a:defRPr b="1" sz="2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Trigger: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two AK8 jets @ HLT and b tagging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algn="l">
              <a:buSzPct val="125000"/>
              <a:buFont typeface="Bookman Old Style"/>
              <a:buChar char="-"/>
              <a:defRPr b="1" sz="2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Selection 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two AK8 jets with p</a:t>
            </a:r>
            <a:r>
              <a:rPr baseline="-5999"/>
              <a:t>T</a:t>
            </a:r>
            <a:r>
              <a:t> &gt; 400 GeV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“ttbar event tagging” MVA using jet substructure variables as inputs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categories based on subjet b tagging</a:t>
            </a:r>
          </a:p>
          <a:p>
            <a:pPr lvl="2" marL="685800" indent="0" algn="l">
              <a:buSzPct val="125000"/>
              <a:buFont typeface="Bookman Old Style"/>
              <a:buChar char="-"/>
              <a:defRPr sz="25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 0-btag: control</a:t>
            </a:r>
          </a:p>
          <a:p>
            <a:pPr lvl="2" marL="685800" indent="0" algn="l">
              <a:buSzPct val="125000"/>
              <a:buFont typeface="Bookman Old Style"/>
              <a:buChar char="-"/>
              <a:defRPr sz="25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 2-btag: signal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Backgrounds </a:t>
            </a:r>
          </a:p>
          <a:p>
            <a:pPr lvl="2" marL="685800" indent="0" algn="l">
              <a:buSzPct val="125000"/>
              <a:buFont typeface="Bookman Old Style"/>
              <a:buChar char="-"/>
              <a:defRPr sz="25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 QCD dominant: taken from data</a:t>
            </a:r>
          </a:p>
          <a:p>
            <a:pPr lvl="2" marL="685800" indent="0" algn="l">
              <a:buSzPct val="125000"/>
              <a:buFont typeface="Bookman Old Style"/>
              <a:buChar char="-"/>
              <a:defRPr sz="25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 others (ST, W/Z+jets): negligible</a:t>
            </a:r>
          </a:p>
          <a:p>
            <a:pPr algn="l">
              <a:buSzPct val="125000"/>
              <a:buFont typeface="Bookman Old Style"/>
              <a:buChar char="-"/>
              <a:defRPr b="1" sz="2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Deliverables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differential cross sections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seven observables:</a:t>
            </a:r>
            <a:r>
              <a:t>leading &amp; subleading top p</a:t>
            </a:r>
            <a:r>
              <a:rPr baseline="-5999"/>
              <a:t>T</a:t>
            </a:r>
            <a:r>
              <a:t> &amp; |y|</a:t>
            </a:r>
            <a:r>
              <a:t>, ttbar system mass, p</a:t>
            </a:r>
            <a:r>
              <a:rPr baseline="-5999"/>
              <a:t>T</a:t>
            </a:r>
            <a:r>
              <a:t> &amp;        rapidity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500">
                <a:solidFill>
                  <a:schemeClr val="accent1"/>
                </a:solidFill>
              </a:defRPr>
            </a:pPr>
            <a:r>
              <a:t> unfolded to parton level, unfolded to particle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MVA training: correlation matrices"/>
          <p:cNvSpPr txBox="1"/>
          <p:nvPr/>
        </p:nvSpPr>
        <p:spPr>
          <a:xfrm>
            <a:off x="2071871" y="107950"/>
            <a:ext cx="885060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MVA training: correlation matrices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28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9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31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3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CorrelationMatrixB.pdf" descr="CorrelationMatrixB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8854" y="2444313"/>
            <a:ext cx="5080001" cy="4864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CorrelationMatrixS.pdf" descr="CorrelationMatrix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945" y="2444313"/>
            <a:ext cx="5080001" cy="4864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Unfolding tests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Unfolding tests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38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41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4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K. Kousouris"/>
          <p:cNvSpPr txBox="1"/>
          <p:nvPr/>
        </p:nvSpPr>
        <p:spPr>
          <a:xfrm>
            <a:off x="5600700" y="9359900"/>
            <a:ext cx="1426295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701013"/>
                </a:solidFill>
              </a:defRPr>
            </a:lvl1pPr>
          </a:lstStyle>
          <a:p>
            <a:pPr/>
            <a:r>
              <a:t>K. Kousouris </a:t>
            </a:r>
          </a:p>
        </p:txBody>
      </p:sp>
      <p:pic>
        <p:nvPicPr>
          <p:cNvPr id="54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Closure_Unfolding_TwoSamples_Parton_Ratio_jetPt0.pdf" descr="Closure_Unfolding_TwoSamples_Parton_Ratio_jetPt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3004" y="5248059"/>
            <a:ext cx="6985001" cy="4459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Closure_Unfolding_OneSample_Particle_Ratio_jetPt0.pdf" descr="Closure_Unfolding_OneSample_Particle_Ratio_jetPt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8899" y="1138025"/>
            <a:ext cx="6985001" cy="4459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Closure_Unfolding_RelativeErrorRatio_Particle_jetPt0.pdf" descr="Closure_Unfolding_RelativeErrorRatio_Particle_jetPt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43004" y="1138025"/>
            <a:ext cx="6985001" cy="445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ost-unfolding correlations"/>
          <p:cNvSpPr txBox="1"/>
          <p:nvPr/>
        </p:nvSpPr>
        <p:spPr>
          <a:xfrm>
            <a:off x="2997907" y="107950"/>
            <a:ext cx="699853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Post-unfolding correlations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50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53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5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K. Kousouris"/>
          <p:cNvSpPr txBox="1"/>
          <p:nvPr/>
        </p:nvSpPr>
        <p:spPr>
          <a:xfrm>
            <a:off x="5600700" y="9359900"/>
            <a:ext cx="1426295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701013"/>
                </a:solidFill>
              </a:defRPr>
            </a:lvl1pPr>
          </a:lstStyle>
          <a:p>
            <a:pPr/>
            <a:r>
              <a:t>K. Kousouris </a:t>
            </a:r>
          </a:p>
        </p:txBody>
      </p:sp>
      <p:pic>
        <p:nvPicPr>
          <p:cNvPr id="55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CorrelationMatrixUnfolded_jetPt0Gen.pdf" descr="CorrelationMatrixUnfolded_jetPt0G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1895" y="2759460"/>
            <a:ext cx="6350001" cy="5375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CorrelationMatrixUnfolded_jetPt0Parton.pdf" descr="CorrelationMatrixUnfolded_jetPt0Part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96" y="2759460"/>
            <a:ext cx="6350001" cy="5375663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Parton"/>
          <p:cNvSpPr txBox="1"/>
          <p:nvPr/>
        </p:nvSpPr>
        <p:spPr>
          <a:xfrm>
            <a:off x="2357270" y="2091237"/>
            <a:ext cx="166345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Parton</a:t>
            </a:r>
          </a:p>
        </p:txBody>
      </p:sp>
      <p:sp>
        <p:nvSpPr>
          <p:cNvPr id="560" name="Particle"/>
          <p:cNvSpPr txBox="1"/>
          <p:nvPr/>
        </p:nvSpPr>
        <p:spPr>
          <a:xfrm>
            <a:off x="8641792" y="2091237"/>
            <a:ext cx="195020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Particle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Migration matrices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Migration matrices</a:t>
            </a:r>
          </a:p>
        </p:txBody>
      </p:sp>
      <p:grpSp>
        <p:nvGrpSpPr>
          <p:cNvPr id="565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63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4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66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RspNormY_jetEtaGen.pdf" descr="RspNormY_jetEtaGe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334000"/>
            <a:ext cx="4318000" cy="365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RspNormY_jetEtaParton.pdf" descr="RspNormY_jetEtaParto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581222"/>
            <a:ext cx="4318000" cy="365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RspNormY_ptJJGen.pdf" descr="RspNormY_ptJJGen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38632" y="5334000"/>
            <a:ext cx="4318001" cy="365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RspNormY_ptJJParton.pdf" descr="RspNormY_ptJJParton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8632" y="1581222"/>
            <a:ext cx="4318001" cy="365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RspNormY_yJJGen.pdf" descr="RspNormY_yJJGen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24669" y="5334000"/>
            <a:ext cx="4318001" cy="3655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RspNormY_yJJParton.pdf" descr="RspNormY_yJJParton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24669" y="1581222"/>
            <a:ext cx="4318001" cy="3655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ATLAS results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ATLAS results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577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80" name="Slide Number"/>
          <p:cNvSpPr txBox="1"/>
          <p:nvPr>
            <p:ph type="sldNum" sz="quarter" idx="2"/>
          </p:nvPr>
        </p:nvSpPr>
        <p:spPr>
          <a:xfrm>
            <a:off x="12591454" y="9359900"/>
            <a:ext cx="38219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1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fig_14b.pdf" descr="fig_14b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8865" y="1791546"/>
            <a:ext cx="4572001" cy="4434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fig_18.pdf" descr="fig_1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" y="1791546"/>
            <a:ext cx="4023822" cy="5286197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https://atlas.web.cern.ch/Atlas/GROUPS/PHYSICS/PAPERS/TOPQ-2016-09/"/>
          <p:cNvSpPr txBox="1"/>
          <p:nvPr/>
        </p:nvSpPr>
        <p:spPr>
          <a:xfrm>
            <a:off x="2137357" y="7927380"/>
            <a:ext cx="108880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https://atlas.web.cern.ch/Atlas/GROUPS/PHYSICS/PAPERS/TOPQ-2016-09/</a:t>
            </a:r>
          </a:p>
        </p:txBody>
      </p:sp>
      <p:pic>
        <p:nvPicPr>
          <p:cNvPr id="586" name="fig_12a.pdf" descr="fig_12a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1108" y="1791546"/>
            <a:ext cx="4572001" cy="4434922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Phys. Rev. D98 (2018) 012003…"/>
          <p:cNvSpPr txBox="1"/>
          <p:nvPr/>
        </p:nvSpPr>
        <p:spPr>
          <a:xfrm>
            <a:off x="4273883" y="6651473"/>
            <a:ext cx="790498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Phys. Rev. D98 (2018) 012003</a:t>
            </a:r>
          </a:p>
          <a:p>
            <a:pPr>
              <a:defRPr sz="2500"/>
            </a:pPr>
            <a:r>
              <a:rPr u="sng">
                <a:hlinkClick r:id="rId7" invalidUrl="" action="" tgtFrame="" tooltip="" history="1" highlightClick="0" endSnd="0"/>
              </a:rPr>
              <a:t>https://link.aps.org/doi/10.1103/PhysRevD.98.012003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rigger"/>
          <p:cNvSpPr txBox="1"/>
          <p:nvPr/>
        </p:nvSpPr>
        <p:spPr>
          <a:xfrm>
            <a:off x="5097779" y="107950"/>
            <a:ext cx="2798788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Trigger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163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ignal path: HLT_AK8DiPFJet280_200_TrimMass30_BTagCSV_p20…"/>
          <p:cNvSpPr txBox="1"/>
          <p:nvPr/>
        </p:nvSpPr>
        <p:spPr>
          <a:xfrm>
            <a:off x="113113" y="1206860"/>
            <a:ext cx="7826175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125000"/>
              <a:buFont typeface="Bookman Old Style"/>
              <a:buChar char="-"/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 Signal path: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HLT_AK8DiPFJet280_200_TrimMass30_BTagCSV_p20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lvl="1" marL="342900" indent="0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</a:defRPr>
            </a:pPr>
            <a:r>
              <a:t> unprescaled: 35.9 fb</a:t>
            </a:r>
            <a:r>
              <a:rPr baseline="31999"/>
              <a:t>-1</a:t>
            </a:r>
            <a:r>
              <a:t> luminosity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</a:defRPr>
            </a:pPr>
            <a:r>
              <a:t> efficiency measured wrt orthogonal muon trigger</a:t>
            </a:r>
          </a:p>
          <a:p>
            <a:pPr algn="l">
              <a:buSzPct val="125000"/>
              <a:buFont typeface="Bookman Old Style"/>
              <a:buChar char="-"/>
              <a:defRPr b="1" sz="22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Control path: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HLT_AK8DiPFJet280_200_TrimMass30</a:t>
            </a:r>
            <a:r>
              <a:t> 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</a:defRPr>
            </a:pPr>
            <a:r>
              <a:t> same kinematics, no HLT b tagging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</a:defRPr>
            </a:pPr>
            <a:r>
              <a:t> prescaled: 1.67 </a:t>
            </a:r>
            <a:r>
              <a:t>fb</a:t>
            </a:r>
            <a:r>
              <a:rPr baseline="31999"/>
              <a:t>-1</a:t>
            </a:r>
            <a:r>
              <a:t> luminosity </a:t>
            </a:r>
          </a:p>
          <a:p>
            <a:pPr lvl="1" marL="342900" indent="0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</a:defRPr>
            </a:pPr>
            <a:r>
              <a:t> somewhat lower pileup profile (analysis not sensitive to pileup)</a:t>
            </a:r>
          </a:p>
        </p:txBody>
      </p:sp>
      <p:pic>
        <p:nvPicPr>
          <p:cNvPr id="170" name="PileupProfile.pdf" descr="PileupProfi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8502" y="1173939"/>
            <a:ext cx="4944309" cy="31392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59440" y="4238002"/>
            <a:ext cx="7933520" cy="5037156"/>
            <a:chOff x="0" y="0"/>
            <a:chExt cx="7933518" cy="5037154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0"/>
              <a:ext cx="7933519" cy="5037155"/>
              <a:chOff x="0" y="0"/>
              <a:chExt cx="7933518" cy="5037154"/>
            </a:xfrm>
          </p:grpSpPr>
          <p:pic>
            <p:nvPicPr>
              <p:cNvPr id="171" name="TriggerEfficiency.pdf" descr="TriggerEfficiency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7933519" cy="50371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2" name="Line"/>
              <p:cNvSpPr/>
              <p:nvPr/>
            </p:nvSpPr>
            <p:spPr>
              <a:xfrm flipV="1">
                <a:off x="2162447" y="345744"/>
                <a:ext cx="1" cy="401303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3" name="Arrow"/>
              <p:cNvSpPr/>
              <p:nvPr/>
            </p:nvSpPr>
            <p:spPr>
              <a:xfrm>
                <a:off x="2252446" y="1672409"/>
                <a:ext cx="1270001" cy="406401"/>
              </a:xfrm>
              <a:prstGeom prst="rightArrow">
                <a:avLst>
                  <a:gd name="adj1" fmla="val 58381"/>
                  <a:gd name="adj2" fmla="val 211390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75" name="Analysis region"/>
            <p:cNvSpPr txBox="1"/>
            <p:nvPr/>
          </p:nvSpPr>
          <p:spPr>
            <a:xfrm>
              <a:off x="2222809" y="1054672"/>
              <a:ext cx="264791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Analysis region</a:t>
              </a:r>
            </a:p>
          </p:txBody>
        </p:sp>
      </p:grpSp>
      <p:pic>
        <p:nvPicPr>
          <p:cNvPr id="177" name="PileupDependence_jetPt.pdf" descr="PileupDependence_jetP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36874" y="4402082"/>
            <a:ext cx="5050109" cy="3206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ultivariate discriminant (variables)"/>
          <p:cNvSpPr txBox="1"/>
          <p:nvPr/>
        </p:nvSpPr>
        <p:spPr>
          <a:xfrm>
            <a:off x="1785702" y="107950"/>
            <a:ext cx="942294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Multivariate discriminant (variables)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180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MVA_Variables.pdf" descr="MVA_Variable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201" y="2780855"/>
            <a:ext cx="11672398" cy="603176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“ttbar tagger”…"/>
          <p:cNvSpPr txBox="1"/>
          <p:nvPr/>
        </p:nvSpPr>
        <p:spPr>
          <a:xfrm>
            <a:off x="2316274" y="1272547"/>
            <a:ext cx="79209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“ttbar tagger”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N-subjettiness τ</a:t>
            </a:r>
            <a:r>
              <a:rPr baseline="-5999"/>
              <a:t>1,2,3</a:t>
            </a:r>
            <a:r>
              <a:t> for both jets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MVA_ROC.pdf" descr="MVA_RO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013" y="1138025"/>
            <a:ext cx="5473809" cy="399675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Multivariate discriminant (training)"/>
          <p:cNvSpPr txBox="1"/>
          <p:nvPr/>
        </p:nvSpPr>
        <p:spPr>
          <a:xfrm>
            <a:off x="1940297" y="107950"/>
            <a:ext cx="9113752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Multivariate discriminant (training)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191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CMS_logo_col.gif" descr="CMS_logo_col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yrforos_hep.png" descr="Pyrforos_he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MLP_Architecture.pdf" descr="MLP_Architectur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93" y="1431643"/>
            <a:ext cx="5461001" cy="3409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MLP_Convergence.pdf" descr="MLP_Convergenc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362" y="5214201"/>
            <a:ext cx="5294262" cy="3865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"/>
          <p:cNvGrpSpPr/>
          <p:nvPr/>
        </p:nvGrpSpPr>
        <p:grpSpPr>
          <a:xfrm>
            <a:off x="6846417" y="5134065"/>
            <a:ext cx="5461001" cy="4025923"/>
            <a:chOff x="0" y="0"/>
            <a:chExt cx="5461000" cy="4025922"/>
          </a:xfrm>
        </p:grpSpPr>
        <p:pic>
          <p:nvPicPr>
            <p:cNvPr id="199" name="MLP_Output.pdf" descr="MLP_Output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461000" cy="4025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Line"/>
            <p:cNvSpPr/>
            <p:nvPr/>
          </p:nvSpPr>
          <p:spPr>
            <a:xfrm flipV="1">
              <a:off x="4255901" y="1130753"/>
              <a:ext cx="1" cy="2396934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" name="CUT"/>
            <p:cNvSpPr/>
            <p:nvPr/>
          </p:nvSpPr>
          <p:spPr>
            <a:xfrm>
              <a:off x="3255698" y="1479653"/>
              <a:ext cx="810445" cy="546101"/>
            </a:xfrm>
            <a:prstGeom prst="rect">
              <a:avLst/>
            </a:pr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CUT</a:t>
              </a:r>
            </a:p>
          </p:txBody>
        </p:sp>
        <p:sp>
          <p:nvSpPr>
            <p:cNvPr id="202" name="Arrow"/>
            <p:cNvSpPr/>
            <p:nvPr/>
          </p:nvSpPr>
          <p:spPr>
            <a:xfrm>
              <a:off x="4302307" y="1301714"/>
              <a:ext cx="596593" cy="381001"/>
            </a:xfrm>
            <a:prstGeom prst="rightArrow">
              <a:avLst>
                <a:gd name="adj1" fmla="val 49046"/>
                <a:gd name="adj2" fmla="val 91903"/>
              </a:avLst>
            </a:prstGeom>
            <a:blipFill rotWithShape="1">
              <a:blip r:embed="rId9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election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Selection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06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704" y="1489480"/>
            <a:ext cx="7181344" cy="2330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DecayMode.pdf" descr="DecayMod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4485" y="2095807"/>
            <a:ext cx="6044525" cy="383779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grpSp>
        <p:nvGrpSpPr>
          <p:cNvPr id="216" name="Group"/>
          <p:cNvGrpSpPr/>
          <p:nvPr/>
        </p:nvGrpSpPr>
        <p:grpSpPr>
          <a:xfrm>
            <a:off x="2083468" y="5707265"/>
            <a:ext cx="9526512" cy="3494832"/>
            <a:chOff x="0" y="-877787"/>
            <a:chExt cx="9526510" cy="3494830"/>
          </a:xfrm>
        </p:grpSpPr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526511" cy="2617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Callout"/>
            <p:cNvSpPr/>
            <p:nvPr/>
          </p:nvSpPr>
          <p:spPr>
            <a:xfrm>
              <a:off x="150575" y="-877788"/>
              <a:ext cx="9225361" cy="205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60" y="0"/>
                  </a:moveTo>
                  <a:lnTo>
                    <a:pt x="14963" y="16594"/>
                  </a:lnTo>
                  <a:lnTo>
                    <a:pt x="149" y="16594"/>
                  </a:lnTo>
                  <a:cubicBezTo>
                    <a:pt x="67" y="16594"/>
                    <a:pt x="0" y="16892"/>
                    <a:pt x="0" y="17260"/>
                  </a:cubicBezTo>
                  <a:lnTo>
                    <a:pt x="0" y="20934"/>
                  </a:lnTo>
                  <a:cubicBezTo>
                    <a:pt x="0" y="21302"/>
                    <a:pt x="67" y="21600"/>
                    <a:pt x="149" y="21600"/>
                  </a:cubicBezTo>
                  <a:lnTo>
                    <a:pt x="21451" y="21600"/>
                  </a:lnTo>
                  <a:cubicBezTo>
                    <a:pt x="21533" y="21600"/>
                    <a:pt x="21600" y="21302"/>
                    <a:pt x="21600" y="20934"/>
                  </a:cubicBezTo>
                  <a:lnTo>
                    <a:pt x="21600" y="17260"/>
                  </a:lnTo>
                  <a:cubicBezTo>
                    <a:pt x="21600" y="16892"/>
                    <a:pt x="21533" y="16594"/>
                    <a:pt x="21451" y="16594"/>
                  </a:cubicBezTo>
                  <a:lnTo>
                    <a:pt x="15557" y="16594"/>
                  </a:lnTo>
                  <a:lnTo>
                    <a:pt x="15260" y="0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17" name="signal region: 95% hadronic decays"/>
          <p:cNvSpPr/>
          <p:nvPr/>
        </p:nvSpPr>
        <p:spPr>
          <a:xfrm>
            <a:off x="5425177" y="4433144"/>
            <a:ext cx="5424395" cy="4953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signal region: 95% hadronic decays</a:t>
            </a:r>
          </a:p>
        </p:txBody>
      </p:sp>
      <p:sp>
        <p:nvSpPr>
          <p:cNvPr id="218" name="jets: AK8 PF+CHS"/>
          <p:cNvSpPr/>
          <p:nvPr/>
        </p:nvSpPr>
        <p:spPr>
          <a:xfrm>
            <a:off x="1303420" y="3973759"/>
            <a:ext cx="3032077" cy="5461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jets: AK8 PF+CHS</a:t>
            </a:r>
          </a:p>
        </p:txBody>
      </p:sp>
      <p:sp>
        <p:nvSpPr>
          <p:cNvPr id="219" name="NN CUT (0.8)…"/>
          <p:cNvSpPr/>
          <p:nvPr/>
        </p:nvSpPr>
        <p:spPr>
          <a:xfrm>
            <a:off x="613121" y="4708150"/>
            <a:ext cx="4821301" cy="18796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NN CUT (0.8)</a:t>
            </a:r>
          </a:p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compromise between enough tt events and signal purity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AnalysisRegionsCartoon.pdf" descr="AnalysisRegionsCarto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430374" y="3557250"/>
            <a:ext cx="5476662" cy="774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ataVsMC_Nominal_boosted_jetMassSoftDrop0_Cut1_2btag.pdf" descr="DataVsMC_Nominal_boosted_jetMassSoftDrop0_Cut1_2btag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984" y="1173939"/>
            <a:ext cx="4830793" cy="406400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sp>
        <p:nvSpPr>
          <p:cNvPr id="223" name="Analysis regions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Analysis regions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24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8" name="CMS_logo_col.gif" descr="CMS_logo_col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ataVsMC_Nominal_boosted_mTop_Cut5_2btag.pdf" descr="DataVsMC_Nominal_boosted_mTop_Cut5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74957" y="1173939"/>
            <a:ext cx="4830794" cy="4064001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</p:pic>
      <p:sp>
        <p:nvSpPr>
          <p:cNvPr id="231" name="Line"/>
          <p:cNvSpPr/>
          <p:nvPr/>
        </p:nvSpPr>
        <p:spPr>
          <a:xfrm flipH="1">
            <a:off x="2955439" y="4638091"/>
            <a:ext cx="1" cy="1201475"/>
          </a:xfrm>
          <a:prstGeom prst="line">
            <a:avLst/>
          </a:prstGeom>
          <a:ln w="1397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2" name="Line"/>
          <p:cNvSpPr/>
          <p:nvPr/>
        </p:nvSpPr>
        <p:spPr>
          <a:xfrm flipH="1">
            <a:off x="2894067" y="7157974"/>
            <a:ext cx="4875594" cy="1"/>
          </a:xfrm>
          <a:prstGeom prst="line">
            <a:avLst/>
          </a:prstGeom>
          <a:ln w="139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" name="Line"/>
          <p:cNvSpPr/>
          <p:nvPr/>
        </p:nvSpPr>
        <p:spPr>
          <a:xfrm flipH="1">
            <a:off x="3809020" y="4784037"/>
            <a:ext cx="2185586" cy="1140119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34" name="DataVsMC_Nominal_boosted_mva_Cut0_2btag.pdf" descr="DataVsMC_Nominal_boosted_mva_Cut0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45166" y="5400515"/>
            <a:ext cx="4824794" cy="4058954"/>
          </a:xfrm>
          <a:prstGeom prst="rect">
            <a:avLst/>
          </a:prstGeom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</p:spPr>
      </p:pic>
      <p:sp>
        <p:nvSpPr>
          <p:cNvPr id="235" name="paper"/>
          <p:cNvSpPr txBox="1"/>
          <p:nvPr/>
        </p:nvSpPr>
        <p:spPr>
          <a:xfrm>
            <a:off x="10746732" y="5965994"/>
            <a:ext cx="1094892" cy="546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paper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ignal extraction"/>
          <p:cNvSpPr txBox="1"/>
          <p:nvPr/>
        </p:nvSpPr>
        <p:spPr>
          <a:xfrm>
            <a:off x="3902736" y="107950"/>
            <a:ext cx="5188875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/>
            <a:r>
              <a:t>Signal extraction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-9" y="997883"/>
            <a:ext cx="13004810" cy="66677"/>
            <a:chOff x="0" y="19983"/>
            <a:chExt cx="13004808" cy="66676"/>
          </a:xfrm>
        </p:grpSpPr>
        <p:sp>
          <p:nvSpPr>
            <p:cNvPr id="238" name="Line"/>
            <p:cNvSpPr/>
            <p:nvPr/>
          </p:nvSpPr>
          <p:spPr>
            <a:xfrm flipV="1">
              <a:off x="-1" y="86178"/>
              <a:ext cx="13004809" cy="482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8" y="19983"/>
              <a:ext cx="13004802" cy="978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12658427" y="9359900"/>
            <a:ext cx="24824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Group"/>
          <p:cNvGrpSpPr/>
          <p:nvPr/>
        </p:nvGrpSpPr>
        <p:grpSpPr>
          <a:xfrm>
            <a:off x="468253" y="3216126"/>
            <a:ext cx="12282891" cy="3810298"/>
            <a:chOff x="0" y="0"/>
            <a:chExt cx="12282890" cy="3810297"/>
          </a:xfrm>
        </p:grpSpPr>
        <p:pic>
          <p:nvPicPr>
            <p:cNvPr id="244" name="MathTypeImage.pdf" descr="MathType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181188" y="1494479"/>
              <a:ext cx="9586178" cy="861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fiducial yield"/>
            <p:cNvSpPr/>
            <p:nvPr/>
          </p:nvSpPr>
          <p:spPr>
            <a:xfrm>
              <a:off x="0" y="0"/>
              <a:ext cx="1851819" cy="166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1" y="0"/>
                  </a:moveTo>
                  <a:cubicBezTo>
                    <a:pt x="332" y="0"/>
                    <a:pt x="0" y="370"/>
                    <a:pt x="0" y="826"/>
                  </a:cubicBezTo>
                  <a:lnTo>
                    <a:pt x="0" y="13063"/>
                  </a:lnTo>
                  <a:cubicBezTo>
                    <a:pt x="0" y="13519"/>
                    <a:pt x="332" y="13889"/>
                    <a:pt x="741" y="13889"/>
                  </a:cubicBezTo>
                  <a:lnTo>
                    <a:pt x="14804" y="13889"/>
                  </a:lnTo>
                  <a:lnTo>
                    <a:pt x="16281" y="21600"/>
                  </a:lnTo>
                  <a:lnTo>
                    <a:pt x="17762" y="13889"/>
                  </a:lnTo>
                  <a:lnTo>
                    <a:pt x="20859" y="13889"/>
                  </a:lnTo>
                  <a:cubicBezTo>
                    <a:pt x="21268" y="13889"/>
                    <a:pt x="21600" y="13519"/>
                    <a:pt x="21600" y="13063"/>
                  </a:cubicBezTo>
                  <a:lnTo>
                    <a:pt x="21600" y="826"/>
                  </a:lnTo>
                  <a:cubicBezTo>
                    <a:pt x="21600" y="370"/>
                    <a:pt x="21268" y="0"/>
                    <a:pt x="20859" y="0"/>
                  </a:cubicBezTo>
                  <a:lnTo>
                    <a:pt x="741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fiducial yield</a:t>
              </a:r>
            </a:p>
          </p:txBody>
        </p:sp>
        <p:sp>
          <p:nvSpPr>
            <p:cNvPr id="246" name="Data"/>
            <p:cNvSpPr/>
            <p:nvPr/>
          </p:nvSpPr>
          <p:spPr>
            <a:xfrm>
              <a:off x="2063090" y="14999"/>
              <a:ext cx="1851820" cy="1683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1" y="0"/>
                  </a:moveTo>
                  <a:cubicBezTo>
                    <a:pt x="332" y="0"/>
                    <a:pt x="0" y="365"/>
                    <a:pt x="0" y="815"/>
                  </a:cubicBezTo>
                  <a:lnTo>
                    <a:pt x="0" y="12891"/>
                  </a:lnTo>
                  <a:cubicBezTo>
                    <a:pt x="0" y="13341"/>
                    <a:pt x="332" y="13706"/>
                    <a:pt x="741" y="13706"/>
                  </a:cubicBezTo>
                  <a:lnTo>
                    <a:pt x="15216" y="13706"/>
                  </a:lnTo>
                  <a:lnTo>
                    <a:pt x="16702" y="21600"/>
                  </a:lnTo>
                  <a:lnTo>
                    <a:pt x="18184" y="13706"/>
                  </a:lnTo>
                  <a:lnTo>
                    <a:pt x="20859" y="13706"/>
                  </a:lnTo>
                  <a:cubicBezTo>
                    <a:pt x="21268" y="13706"/>
                    <a:pt x="21600" y="13341"/>
                    <a:pt x="21600" y="12891"/>
                  </a:cubicBezTo>
                  <a:lnTo>
                    <a:pt x="21600" y="815"/>
                  </a:lnTo>
                  <a:cubicBezTo>
                    <a:pt x="21600" y="365"/>
                    <a:pt x="21268" y="0"/>
                    <a:pt x="20859" y="0"/>
                  </a:cubicBezTo>
                  <a:lnTo>
                    <a:pt x="741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247" name="Transfer factor from SRA to SR (taken from CRA/CR data)"/>
            <p:cNvSpPr/>
            <p:nvPr/>
          </p:nvSpPr>
          <p:spPr>
            <a:xfrm>
              <a:off x="4126180" y="14999"/>
              <a:ext cx="4279504" cy="16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1" y="0"/>
                  </a:moveTo>
                  <a:cubicBezTo>
                    <a:pt x="143" y="0"/>
                    <a:pt x="0" y="380"/>
                    <a:pt x="0" y="850"/>
                  </a:cubicBezTo>
                  <a:lnTo>
                    <a:pt x="0" y="13439"/>
                  </a:lnTo>
                  <a:cubicBezTo>
                    <a:pt x="0" y="13908"/>
                    <a:pt x="143" y="14288"/>
                    <a:pt x="321" y="14288"/>
                  </a:cubicBezTo>
                  <a:lnTo>
                    <a:pt x="6274" y="14288"/>
                  </a:lnTo>
                  <a:lnTo>
                    <a:pt x="6915" y="21600"/>
                  </a:lnTo>
                  <a:lnTo>
                    <a:pt x="7556" y="14288"/>
                  </a:lnTo>
                  <a:lnTo>
                    <a:pt x="21279" y="14288"/>
                  </a:lnTo>
                  <a:cubicBezTo>
                    <a:pt x="21457" y="14288"/>
                    <a:pt x="21600" y="13908"/>
                    <a:pt x="21600" y="13439"/>
                  </a:cubicBezTo>
                  <a:lnTo>
                    <a:pt x="21600" y="850"/>
                  </a:lnTo>
                  <a:cubicBezTo>
                    <a:pt x="21600" y="380"/>
                    <a:pt x="21457" y="0"/>
                    <a:pt x="21279" y="0"/>
                  </a:cubicBezTo>
                  <a:lnTo>
                    <a:pt x="321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Transfer factor from SR</a:t>
              </a:r>
              <a:r>
                <a:rPr baseline="-5999"/>
                <a:t>A</a:t>
              </a:r>
              <a:r>
                <a:t> to SR (taken from CR</a:t>
              </a:r>
              <a:r>
                <a:rPr baseline="-5999"/>
                <a:t>A</a:t>
              </a:r>
              <a:r>
                <a:t>/CR data)</a:t>
              </a:r>
            </a:p>
          </p:txBody>
        </p:sp>
        <p:sp>
          <p:nvSpPr>
            <p:cNvPr id="248" name="Bkg yield…"/>
            <p:cNvSpPr/>
            <p:nvPr/>
          </p:nvSpPr>
          <p:spPr>
            <a:xfrm>
              <a:off x="4309357" y="2227579"/>
              <a:ext cx="2803129" cy="158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07" y="0"/>
                  </a:moveTo>
                  <a:lnTo>
                    <a:pt x="14728" y="7007"/>
                  </a:lnTo>
                  <a:lnTo>
                    <a:pt x="489" y="7007"/>
                  </a:lnTo>
                  <a:cubicBezTo>
                    <a:pt x="219" y="7007"/>
                    <a:pt x="0" y="7395"/>
                    <a:pt x="0" y="7874"/>
                  </a:cubicBezTo>
                  <a:lnTo>
                    <a:pt x="0" y="20732"/>
                  </a:lnTo>
                  <a:cubicBezTo>
                    <a:pt x="0" y="21212"/>
                    <a:pt x="219" y="21600"/>
                    <a:pt x="489" y="21600"/>
                  </a:cubicBezTo>
                  <a:lnTo>
                    <a:pt x="21111" y="21600"/>
                  </a:lnTo>
                  <a:cubicBezTo>
                    <a:pt x="21381" y="21600"/>
                    <a:pt x="21600" y="21212"/>
                    <a:pt x="21600" y="20732"/>
                  </a:cubicBezTo>
                  <a:lnTo>
                    <a:pt x="21600" y="7874"/>
                  </a:lnTo>
                  <a:cubicBezTo>
                    <a:pt x="21600" y="7395"/>
                    <a:pt x="21381" y="7007"/>
                    <a:pt x="21111" y="7007"/>
                  </a:cubicBezTo>
                  <a:lnTo>
                    <a:pt x="16682" y="7007"/>
                  </a:lnTo>
                  <a:lnTo>
                    <a:pt x="15707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Bkg yield </a:t>
              </a:r>
            </a:p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(fit in region SR</a:t>
              </a:r>
              <a:r>
                <a:rPr baseline="-5999"/>
                <a:t>A</a:t>
              </a:r>
              <a:r>
                <a:t>)</a:t>
              </a:r>
            </a:p>
          </p:txBody>
        </p:sp>
        <p:sp>
          <p:nvSpPr>
            <p:cNvPr id="249" name="Bkg shape correction…"/>
            <p:cNvSpPr/>
            <p:nvPr/>
          </p:nvSpPr>
          <p:spPr>
            <a:xfrm>
              <a:off x="7480824" y="2272407"/>
              <a:ext cx="3337720" cy="153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910" y="9627"/>
                  </a:lnTo>
                  <a:lnTo>
                    <a:pt x="2910" y="20708"/>
                  </a:lnTo>
                  <a:cubicBezTo>
                    <a:pt x="2910" y="21201"/>
                    <a:pt x="3094" y="21600"/>
                    <a:pt x="3321" y="21600"/>
                  </a:cubicBezTo>
                  <a:lnTo>
                    <a:pt x="21189" y="21600"/>
                  </a:lnTo>
                  <a:cubicBezTo>
                    <a:pt x="21416" y="21600"/>
                    <a:pt x="21600" y="21201"/>
                    <a:pt x="21600" y="20708"/>
                  </a:cubicBezTo>
                  <a:lnTo>
                    <a:pt x="21600" y="7492"/>
                  </a:lnTo>
                  <a:cubicBezTo>
                    <a:pt x="21600" y="6999"/>
                    <a:pt x="21416" y="6600"/>
                    <a:pt x="21189" y="6600"/>
                  </a:cubicBezTo>
                  <a:lnTo>
                    <a:pt x="4263" y="6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Bkg shape correction </a:t>
              </a:r>
            </a:p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(taken from MC)</a:t>
              </a:r>
            </a:p>
          </p:txBody>
        </p:sp>
        <p:sp>
          <p:nvSpPr>
            <p:cNvPr id="250" name="Bkg shape…"/>
            <p:cNvSpPr/>
            <p:nvPr/>
          </p:nvSpPr>
          <p:spPr>
            <a:xfrm>
              <a:off x="8616956" y="15959"/>
              <a:ext cx="3665935" cy="160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4" y="0"/>
                  </a:moveTo>
                  <a:cubicBezTo>
                    <a:pt x="168" y="0"/>
                    <a:pt x="0" y="383"/>
                    <a:pt x="0" y="854"/>
                  </a:cubicBezTo>
                  <a:lnTo>
                    <a:pt x="0" y="13515"/>
                  </a:lnTo>
                  <a:cubicBezTo>
                    <a:pt x="0" y="13987"/>
                    <a:pt x="168" y="14370"/>
                    <a:pt x="374" y="14370"/>
                  </a:cubicBezTo>
                  <a:lnTo>
                    <a:pt x="4045" y="14370"/>
                  </a:lnTo>
                  <a:lnTo>
                    <a:pt x="4796" y="21600"/>
                  </a:lnTo>
                  <a:lnTo>
                    <a:pt x="5544" y="14370"/>
                  </a:lnTo>
                  <a:lnTo>
                    <a:pt x="21226" y="14370"/>
                  </a:lnTo>
                  <a:cubicBezTo>
                    <a:pt x="21432" y="14370"/>
                    <a:pt x="21600" y="13987"/>
                    <a:pt x="21600" y="13515"/>
                  </a:cubicBezTo>
                  <a:lnTo>
                    <a:pt x="21600" y="854"/>
                  </a:lnTo>
                  <a:cubicBezTo>
                    <a:pt x="21600" y="383"/>
                    <a:pt x="21432" y="0"/>
                    <a:pt x="21226" y="0"/>
                  </a:cubicBezTo>
                  <a:lnTo>
                    <a:pt x="374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Bkg shape </a:t>
              </a:r>
            </a:p>
            <a:p>
              <a:pPr>
                <a:defRPr sz="2500">
                  <a:solidFill>
                    <a:schemeClr val="accent1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(taken from CR in data)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